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5"/>
  </p:sldMasterIdLst>
  <p:notesMasterIdLst>
    <p:notesMasterId r:id="rId21"/>
  </p:notesMasterIdLst>
  <p:handoutMasterIdLst>
    <p:handoutMasterId r:id="rId22"/>
  </p:handoutMasterIdLst>
  <p:sldIdLst>
    <p:sldId id="1350" r:id="rId6"/>
    <p:sldId id="1665" r:id="rId7"/>
    <p:sldId id="1512" r:id="rId8"/>
    <p:sldId id="1359" r:id="rId9"/>
    <p:sldId id="1360" r:id="rId10"/>
    <p:sldId id="1666" r:id="rId11"/>
    <p:sldId id="1631" r:id="rId12"/>
    <p:sldId id="1412" r:id="rId13"/>
    <p:sldId id="1414" r:id="rId14"/>
    <p:sldId id="1411" r:id="rId15"/>
    <p:sldId id="1409" r:id="rId16"/>
    <p:sldId id="1410" r:id="rId17"/>
    <p:sldId id="1413" r:id="rId18"/>
    <p:sldId id="1667" r:id="rId19"/>
    <p:sldId id="1523" r:id="rId20"/>
  </p:sldIdLst>
  <p:sldSz cx="9144000" cy="5143500" type="screen16x9"/>
  <p:notesSz cx="6858000" cy="9144000"/>
  <p:defaultTex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Guidelines" id="{44008CE7-4650-416C-ACBD-B9B1038E76EB}">
          <p14:sldIdLst>
            <p14:sldId id="1350"/>
            <p14:sldId id="1665"/>
            <p14:sldId id="1512"/>
            <p14:sldId id="1359"/>
            <p14:sldId id="1360"/>
            <p14:sldId id="1666"/>
            <p14:sldId id="1631"/>
            <p14:sldId id="1412"/>
            <p14:sldId id="1414"/>
            <p14:sldId id="1411"/>
            <p14:sldId id="1409"/>
            <p14:sldId id="1410"/>
            <p14:sldId id="1413"/>
            <p14:sldId id="1667"/>
            <p14:sldId id="1523"/>
          </p14:sldIdLst>
        </p14:section>
      </p14:sectionLst>
    </p:ext>
    <p:ext uri="{EFAFB233-063F-42B5-8137-9DF3F51BA10A}">
      <p15:sldGuideLst xmlns:p15="http://schemas.microsoft.com/office/powerpoint/2012/main">
        <p15:guide id="1" orient="horz" pos="110">
          <p15:clr>
            <a:srgbClr val="A4A3A4"/>
          </p15:clr>
        </p15:guide>
        <p15:guide id="2" orient="horz" pos="3128">
          <p15:clr>
            <a:srgbClr val="A4A3A4"/>
          </p15:clr>
        </p15:guide>
        <p15:guide id="3" orient="horz" pos="1630">
          <p15:clr>
            <a:srgbClr val="A4A3A4"/>
          </p15:clr>
        </p15:guide>
        <p15:guide id="4" orient="horz" pos="2334">
          <p15:clr>
            <a:srgbClr val="A4A3A4"/>
          </p15:clr>
        </p15:guide>
        <p15:guide id="5" orient="horz" pos="2374">
          <p15:clr>
            <a:srgbClr val="A4A3A4"/>
          </p15:clr>
        </p15:guide>
        <p15:guide id="6" orient="horz" pos="684">
          <p15:clr>
            <a:srgbClr val="A4A3A4"/>
          </p15:clr>
        </p15:guide>
        <p15:guide id="7" orient="horz" pos="926">
          <p15:clr>
            <a:srgbClr val="A4A3A4"/>
          </p15:clr>
        </p15:guide>
        <p15:guide id="8" orient="horz" pos="1670">
          <p15:clr>
            <a:srgbClr val="A4A3A4"/>
          </p15:clr>
        </p15:guide>
        <p15:guide id="9" orient="horz" pos="965">
          <p15:clr>
            <a:srgbClr val="A4A3A4"/>
          </p15:clr>
        </p15:guide>
        <p15:guide id="10" orient="horz" pos="3038">
          <p15:clr>
            <a:srgbClr val="A4A3A4"/>
          </p15:clr>
        </p15:guide>
        <p15:guide id="11" orient="horz" pos="3076">
          <p15:clr>
            <a:srgbClr val="A4A3A4"/>
          </p15:clr>
        </p15:guide>
        <p15:guide id="12" orient="horz" pos="261">
          <p15:clr>
            <a:srgbClr val="A4A3A4"/>
          </p15:clr>
        </p15:guide>
        <p15:guide id="13" orient="horz" pos="218">
          <p15:clr>
            <a:srgbClr val="A4A3A4"/>
          </p15:clr>
        </p15:guide>
        <p15:guide id="14" pos="2853">
          <p15:clr>
            <a:srgbClr val="A4A3A4"/>
          </p15:clr>
        </p15:guide>
        <p15:guide id="15" pos="1918">
          <p15:clr>
            <a:srgbClr val="A4A3A4"/>
          </p15:clr>
        </p15:guide>
        <p15:guide id="16" pos="4729">
          <p15:clr>
            <a:srgbClr val="A4A3A4"/>
          </p15:clr>
        </p15:guide>
        <p15:guide id="17" pos="981">
          <p15:clr>
            <a:srgbClr val="A4A3A4"/>
          </p15:clr>
        </p15:guide>
        <p15:guide id="18" pos="3840">
          <p15:clr>
            <a:srgbClr val="A4A3A4"/>
          </p15:clr>
        </p15:guide>
        <p15:guide id="19" pos="1032">
          <p15:clr>
            <a:srgbClr val="A4A3A4"/>
          </p15:clr>
        </p15:guide>
        <p15:guide id="20" pos="1970">
          <p15:clr>
            <a:srgbClr val="A4A3A4"/>
          </p15:clr>
        </p15:guide>
        <p15:guide id="21" pos="2904">
          <p15:clr>
            <a:srgbClr val="A4A3A4"/>
          </p15:clr>
        </p15:guide>
        <p15:guide id="22" pos="3795">
          <p15:clr>
            <a:srgbClr val="A4A3A4"/>
          </p15:clr>
        </p15:guide>
        <p15:guide id="23" pos="4779">
          <p15:clr>
            <a:srgbClr val="A4A3A4"/>
          </p15:clr>
        </p15:guide>
        <p15:guide id="24" pos="5662">
          <p15:clr>
            <a:srgbClr val="A4A3A4"/>
          </p15:clr>
        </p15:guide>
        <p15:guide id="25" pos="246">
          <p15:clr>
            <a:srgbClr val="A4A3A4"/>
          </p15:clr>
        </p15:guide>
        <p15:guide id="26" pos="5716">
          <p15:clr>
            <a:srgbClr val="A4A3A4"/>
          </p15:clr>
        </p15:guide>
        <p15:guide id="27" pos="98">
          <p15:clr>
            <a:srgbClr val="A4A3A4"/>
          </p15:clr>
        </p15:guide>
        <p15:guide id="28" pos="45">
          <p15:clr>
            <a:srgbClr val="A4A3A4"/>
          </p15:clr>
        </p15:guide>
        <p15:guide id="29" pos="553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B1"/>
    <a:srgbClr val="F58026"/>
    <a:srgbClr val="83B800"/>
    <a:srgbClr val="F58A1C"/>
    <a:srgbClr val="EE8200"/>
    <a:srgbClr val="F28500"/>
    <a:srgbClr val="FFFFFF"/>
    <a:srgbClr val="FBFBFB"/>
    <a:srgbClr val="000000"/>
    <a:srgbClr val="9292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31" autoAdjust="0"/>
    <p:restoredTop sz="83236" autoAdjust="0"/>
  </p:normalViewPr>
  <p:slideViewPr>
    <p:cSldViewPr snapToGrid="0">
      <p:cViewPr varScale="1">
        <p:scale>
          <a:sx n="164" d="100"/>
          <a:sy n="164" d="100"/>
        </p:scale>
        <p:origin x="360" y="168"/>
      </p:cViewPr>
      <p:guideLst>
        <p:guide orient="horz" pos="110"/>
        <p:guide orient="horz" pos="3128"/>
        <p:guide orient="horz" pos="1630"/>
        <p:guide orient="horz" pos="2334"/>
        <p:guide orient="horz" pos="2374"/>
        <p:guide orient="horz" pos="684"/>
        <p:guide orient="horz" pos="926"/>
        <p:guide orient="horz" pos="1670"/>
        <p:guide orient="horz" pos="965"/>
        <p:guide orient="horz" pos="3038"/>
        <p:guide orient="horz" pos="3076"/>
        <p:guide orient="horz" pos="261"/>
        <p:guide orient="horz" pos="218"/>
        <p:guide pos="2853"/>
        <p:guide pos="1918"/>
        <p:guide pos="4729"/>
        <p:guide pos="981"/>
        <p:guide pos="3840"/>
        <p:guide pos="1032"/>
        <p:guide pos="1970"/>
        <p:guide pos="2904"/>
        <p:guide pos="3795"/>
        <p:guide pos="4779"/>
        <p:guide pos="5662"/>
        <p:guide pos="246"/>
        <p:guide pos="5716"/>
        <p:guide pos="98"/>
        <p:guide pos="45"/>
        <p:guide pos="5530"/>
      </p:guideLst>
    </p:cSldViewPr>
  </p:slideViewPr>
  <p:outlineViewPr>
    <p:cViewPr>
      <p:scale>
        <a:sx n="33" d="100"/>
        <a:sy n="33" d="100"/>
      </p:scale>
      <p:origin x="0" y="4974"/>
    </p:cViewPr>
  </p:outlin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67" d="100"/>
          <a:sy n="67" d="100"/>
        </p:scale>
        <p:origin x="-327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TechReady 14</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3/29/18</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14</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3/29/18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sldNum="0" hdr="0" ftr="0" dt="0"/>
  <p:notesStyle>
    <a:lvl1pPr marL="0" algn="l" defTabSz="686047" rtl="0" eaLnBrk="1" latinLnBrk="0" hangingPunct="1">
      <a:lnSpc>
        <a:spcPct val="90000"/>
      </a:lnSpc>
      <a:spcAft>
        <a:spcPts val="250"/>
      </a:spcAft>
      <a:defRPr sz="700" kern="1200">
        <a:solidFill>
          <a:schemeClr val="tx1"/>
        </a:solidFill>
        <a:latin typeface="Segoe UI" pitchFamily="34" charset="0"/>
        <a:ea typeface="+mn-ea"/>
        <a:cs typeface="+mn-cs"/>
      </a:defRPr>
    </a:lvl1pPr>
    <a:lvl2pPr marL="159800" indent="-79403"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2pPr>
    <a:lvl3pPr marL="246151" indent="-86352"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3pPr>
    <a:lvl4pPr marL="362279" indent="-110173"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4pPr>
    <a:lvl5pPr marL="461534" indent="-86352"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5pPr>
    <a:lvl6pPr marL="1715118" algn="l" defTabSz="686047" rtl="0" eaLnBrk="1" latinLnBrk="0" hangingPunct="1">
      <a:defRPr sz="900" kern="1200">
        <a:solidFill>
          <a:schemeClr val="tx1"/>
        </a:solidFill>
        <a:latin typeface="+mn-lt"/>
        <a:ea typeface="+mn-ea"/>
        <a:cs typeface="+mn-cs"/>
      </a:defRPr>
    </a:lvl6pPr>
    <a:lvl7pPr marL="2058140" algn="l" defTabSz="686047" rtl="0" eaLnBrk="1" latinLnBrk="0" hangingPunct="1">
      <a:defRPr sz="900" kern="1200">
        <a:solidFill>
          <a:schemeClr val="tx1"/>
        </a:solidFill>
        <a:latin typeface="+mn-lt"/>
        <a:ea typeface="+mn-ea"/>
        <a:cs typeface="+mn-cs"/>
      </a:defRPr>
    </a:lvl7pPr>
    <a:lvl8pPr marL="2401164" algn="l" defTabSz="686047" rtl="0" eaLnBrk="1" latinLnBrk="0" hangingPunct="1">
      <a:defRPr sz="900" kern="1200">
        <a:solidFill>
          <a:schemeClr val="tx1"/>
        </a:solidFill>
        <a:latin typeface="+mn-lt"/>
        <a:ea typeface="+mn-ea"/>
        <a:cs typeface="+mn-cs"/>
      </a:defRPr>
    </a:lvl8pPr>
    <a:lvl9pPr marL="2744188" algn="l" defTabSz="68604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64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983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8493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1479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chemeClr val="tx1"/>
                </a:solidFill>
              </a:rPr>
              <a:t>This figure depicts our taxonomy hierarchy for political claims. This taxonomy assumes that a natural language claim belongs to one of five main categories: a claim regarding an action, a quantity, an event, a trait, or a presence in medium. Each of these categories (except presence in medium) contains various sub-categories which further separate the natural language claims.</a:t>
            </a:r>
            <a:endParaRPr lang="en-US" dirty="0"/>
          </a:p>
        </p:txBody>
      </p:sp>
    </p:spTree>
    <p:extLst>
      <p:ext uri="{BB962C8B-B14F-4D97-AF65-F5344CB8AC3E}">
        <p14:creationId xmlns:p14="http://schemas.microsoft.com/office/powerpoint/2010/main" val="3380039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shows our Political</a:t>
            </a:r>
            <a:r>
              <a:rPr lang="en-US" baseline="0" dirty="0"/>
              <a:t> FrameNet hierarchy. The red-colored blocks are completed frames. The name inside parentheses means that they are taken from FrameNet.</a:t>
            </a:r>
            <a:endParaRPr lang="en-US" dirty="0"/>
          </a:p>
        </p:txBody>
      </p:sp>
    </p:spTree>
    <p:extLst>
      <p:ext uri="{BB962C8B-B14F-4D97-AF65-F5344CB8AC3E}">
        <p14:creationId xmlns:p14="http://schemas.microsoft.com/office/powerpoint/2010/main" val="3184900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464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0287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FEs</a:t>
            </a:r>
            <a:r>
              <a:rPr lang="en-US" baseline="0" dirty="0"/>
              <a:t> stands for frame elements.</a:t>
            </a:r>
          </a:p>
          <a:p>
            <a:endParaRPr lang="en-US" baseline="0" dirty="0"/>
          </a:p>
          <a:p>
            <a:r>
              <a:rPr lang="en-US" baseline="0" dirty="0"/>
              <a:t>Core frame elements have to be presented, but Non-Core frame elements are optional.</a:t>
            </a:r>
            <a:endParaRPr lang="en-US" dirty="0"/>
          </a:p>
        </p:txBody>
      </p:sp>
    </p:spTree>
    <p:extLst>
      <p:ext uri="{BB962C8B-B14F-4D97-AF65-F5344CB8AC3E}">
        <p14:creationId xmlns:p14="http://schemas.microsoft.com/office/powerpoint/2010/main" val="1813227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6047" rtl="0" eaLnBrk="1" fontAlgn="auto" latinLnBrk="0" hangingPunct="1">
              <a:lnSpc>
                <a:spcPct val="90000"/>
              </a:lnSpc>
              <a:spcBef>
                <a:spcPts val="0"/>
              </a:spcBef>
              <a:spcAft>
                <a:spcPts val="250"/>
              </a:spcAft>
              <a:buClrTx/>
              <a:buSzTx/>
              <a:buFontTx/>
              <a:buNone/>
              <a:tabLst/>
              <a:defRPr/>
            </a:pPr>
            <a:r>
              <a:rPr lang="en-US" sz="800" dirty="0">
                <a:solidFill>
                  <a:schemeClr val="tx1"/>
                </a:solidFill>
                <a:latin typeface="Garamond" charset="0"/>
                <a:ea typeface="Garamond" charset="0"/>
                <a:cs typeface="Garamond" charset="0"/>
              </a:rPr>
              <a:t>The FrameNet lexicon maintains a list of </a:t>
            </a:r>
            <a:r>
              <a:rPr lang="en-US" sz="800" b="1" i="1" dirty="0">
                <a:solidFill>
                  <a:srgbClr val="C00000"/>
                </a:solidFill>
                <a:latin typeface="Garamond" charset="0"/>
                <a:ea typeface="Garamond" charset="0"/>
                <a:cs typeface="Garamond" charset="0"/>
              </a:rPr>
              <a:t>lexical units </a:t>
            </a:r>
            <a:r>
              <a:rPr lang="en-US" sz="800" dirty="0">
                <a:solidFill>
                  <a:schemeClr val="tx1"/>
                </a:solidFill>
                <a:latin typeface="Garamond" charset="0"/>
                <a:ea typeface="Garamond" charset="0"/>
                <a:cs typeface="Garamond" charset="0"/>
              </a:rPr>
              <a:t>for each frame, which are lemma and part-of-speech pairs that can evoke that frame. </a:t>
            </a:r>
          </a:p>
          <a:p>
            <a:endParaRPr lang="en-US" dirty="0"/>
          </a:p>
        </p:txBody>
      </p:sp>
    </p:spTree>
    <p:extLst>
      <p:ext uri="{BB962C8B-B14F-4D97-AF65-F5344CB8AC3E}">
        <p14:creationId xmlns:p14="http://schemas.microsoft.com/office/powerpoint/2010/main" val="385472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809965"/>
          </a:xfrm>
        </p:spPr>
        <p:txBody>
          <a:bodyPr/>
          <a:lstStyle>
            <a:lvl1pPr marL="0" indent="0">
              <a:spcBef>
                <a:spcPts val="0"/>
              </a:spcBef>
              <a:spcAft>
                <a:spcPts val="675"/>
              </a:spcAft>
              <a:buNone/>
              <a:defRPr sz="3200" spc="-100" baseline="0">
                <a:latin typeface="Garamond" panose="02020404030301010803" pitchFamily="18" charset="0"/>
              </a:defRPr>
            </a:lvl1pPr>
            <a:lvl2pPr marL="0" indent="0">
              <a:spcBef>
                <a:spcPts val="0"/>
              </a:spcBef>
              <a:spcAft>
                <a:spcPts val="300"/>
              </a:spcAft>
              <a:buNone/>
              <a:defRPr sz="2000" spc="-50" baseline="0">
                <a:latin typeface="Garamond" panose="02020404030301010803" pitchFamily="18" charset="0"/>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a:t>
            </a:r>
          </a:p>
          <a:p>
            <a:pPr lvl="1"/>
            <a:r>
              <a:rPr lang="en-US" dirty="0"/>
              <a:t>Second level</a:t>
            </a:r>
          </a:p>
        </p:txBody>
      </p:sp>
      <p:sp>
        <p:nvSpPr>
          <p:cNvPr id="3" name="Slide Number Placeholder 2">
            <a:extLst>
              <a:ext uri="{FF2B5EF4-FFF2-40B4-BE49-F238E27FC236}">
                <a16:creationId xmlns:a16="http://schemas.microsoft.com/office/drawing/2014/main" id="{19A3C8CF-1A85-F84A-9078-DB64DA705A1A}"/>
              </a:ext>
            </a:extLst>
          </p:cNvPr>
          <p:cNvSpPr>
            <a:spLocks noGrp="1"/>
          </p:cNvSpPr>
          <p:nvPr>
            <p:ph type="sldNum" sz="quarter" idx="11"/>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4117153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23502416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Blank Color 1 Layout">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Speaker Title</a:t>
            </a:r>
          </a:p>
        </p:txBody>
      </p:sp>
      <p:sp>
        <p:nvSpPr>
          <p:cNvPr id="3" name="Slide Number Placeholder 2">
            <a:extLst>
              <a:ext uri="{FF2B5EF4-FFF2-40B4-BE49-F238E27FC236}">
                <a16:creationId xmlns:a16="http://schemas.microsoft.com/office/drawing/2014/main" id="{5F4168B8-5052-794D-A29B-DD8C57CCA1E0}"/>
              </a:ext>
            </a:extLst>
          </p:cNvPr>
          <p:cNvSpPr>
            <a:spLocks noGrp="1"/>
          </p:cNvSpPr>
          <p:nvPr>
            <p:ph type="sldNum" sz="quarter" idx="12"/>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2274929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a:t>Click to edit Master title style</a:t>
            </a:r>
          </a:p>
        </p:txBody>
      </p:sp>
      <p:sp>
        <p:nvSpPr>
          <p:cNvPr id="5" name="Text Placeholder 4"/>
          <p:cNvSpPr>
            <a:spLocks noGrp="1"/>
          </p:cNvSpPr>
          <p:nvPr>
            <p:ph type="body" sz="quarter" idx="10"/>
          </p:nvPr>
        </p:nvSpPr>
        <p:spPr>
          <a:xfrm>
            <a:off x="389436" y="1085850"/>
            <a:ext cx="8363938" cy="1932837"/>
          </a:xfrm>
          <a:ln>
            <a:solidFill>
              <a:schemeClr val="accent1"/>
            </a:solidFill>
          </a:ln>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AE18D9BB-FCB5-464B-B6FE-7F0FA9B52D97}"/>
              </a:ext>
            </a:extLst>
          </p:cNvPr>
          <p:cNvSpPr>
            <a:spLocks noGrp="1"/>
          </p:cNvSpPr>
          <p:nvPr>
            <p:ph type="sldNum" sz="quarter" idx="11"/>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874715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647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89437" y="1085851"/>
            <a:ext cx="8363937" cy="1966692"/>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2C59CF86-D126-9E43-9BA4-ED6F728D93D0}"/>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600" b="1">
                <a:solidFill>
                  <a:schemeClr val="tx1"/>
                </a:solidFill>
              </a:defRPr>
            </a:lvl1pPr>
          </a:lstStyle>
          <a:p>
            <a:fld id="{FC2EED17-1836-6142-A4B1-ABB9C7C22E41}" type="slidenum">
              <a:rPr lang="en-US" smtClean="0"/>
              <a:pPr/>
              <a:t>‹#›</a:t>
            </a:fld>
            <a:endParaRPr lang="en-US"/>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6" r:id="rId2"/>
    <p:sldLayoutId id="2147483745" r:id="rId3"/>
    <p:sldLayoutId id="2147483746" r:id="rId4"/>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p:titleStyle>
    <p:body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nlp.stanford.edu/projects/glove/" TargetMode="External"/><Relationship Id="rId2" Type="http://schemas.openxmlformats.org/officeDocument/2006/relationships/hyperlink" Target="https://code.google.com/archive/p/word2vec/"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44916" y="1367150"/>
            <a:ext cx="8560544" cy="503536"/>
          </a:xfrm>
        </p:spPr>
        <p:txBody>
          <a:bodyPr/>
          <a:lstStyle/>
          <a:p>
            <a:pPr algn="ctr"/>
            <a:r>
              <a:rPr lang="en-US" sz="3600" b="1" dirty="0">
                <a:solidFill>
                  <a:srgbClr val="0064B1"/>
                </a:solidFill>
              </a:rPr>
              <a:t>Tech &amp; Check Status Report</a:t>
            </a:r>
          </a:p>
        </p:txBody>
      </p:sp>
      <p:sp>
        <p:nvSpPr>
          <p:cNvPr id="7" name="Text Placeholder 6"/>
          <p:cNvSpPr>
            <a:spLocks noGrp="1"/>
          </p:cNvSpPr>
          <p:nvPr>
            <p:ph type="body" sz="quarter" idx="11"/>
          </p:nvPr>
        </p:nvSpPr>
        <p:spPr>
          <a:xfrm>
            <a:off x="354854" y="2907380"/>
            <a:ext cx="8480802" cy="1292662"/>
          </a:xfrm>
        </p:spPr>
        <p:txBody>
          <a:bodyPr/>
          <a:lstStyle/>
          <a:p>
            <a:pPr algn="ctr"/>
            <a:r>
              <a:rPr lang="en-US" sz="2000" b="1" dirty="0">
                <a:solidFill>
                  <a:schemeClr val="tx1"/>
                </a:solidFill>
                <a:latin typeface="Garamond" panose="02020404030301010803" pitchFamily="18" charset="0"/>
              </a:rPr>
              <a:t>Chengkai Li</a:t>
            </a:r>
          </a:p>
          <a:p>
            <a:pPr algn="ctr"/>
            <a:r>
              <a:rPr lang="en-US" sz="2000" b="1" dirty="0">
                <a:solidFill>
                  <a:schemeClr val="tx1"/>
                </a:solidFill>
              </a:rPr>
              <a:t>The University of Texas at Arlington</a:t>
            </a:r>
          </a:p>
          <a:p>
            <a:pPr algn="ctr"/>
            <a:endParaRPr lang="en-US" sz="2000" b="1" dirty="0">
              <a:solidFill>
                <a:schemeClr val="tx1"/>
              </a:solidFill>
              <a:latin typeface="Garamond" panose="02020404030301010803" pitchFamily="18" charset="0"/>
            </a:endParaRPr>
          </a:p>
          <a:p>
            <a:pPr algn="ctr"/>
            <a:r>
              <a:rPr lang="en-US" sz="2000" b="1" dirty="0">
                <a:solidFill>
                  <a:schemeClr val="tx1"/>
                </a:solidFill>
              </a:rPr>
              <a:t>March 29, 2018</a:t>
            </a:r>
            <a:endParaRPr lang="en-US" sz="2000" b="1" dirty="0">
              <a:solidFill>
                <a:schemeClr val="tx1"/>
              </a:solidFill>
              <a:latin typeface="Garamond" panose="02020404030301010803" pitchFamily="18" charset="0"/>
            </a:endParaRPr>
          </a:p>
        </p:txBody>
      </p:sp>
      <p:pic>
        <p:nvPicPr>
          <p:cNvPr id="4" name="Picture 3" descr="C:\Users\naeemul\Pictures\UTA_Logo.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6434049" y="1301522"/>
            <a:ext cx="7448614" cy="2371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309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r>
              <a:rPr lang="en-US" sz="4400" b="1" dirty="0"/>
              <a:t>FrameNet</a:t>
            </a:r>
          </a:p>
        </p:txBody>
      </p:sp>
      <p:sp>
        <p:nvSpPr>
          <p:cNvPr id="3" name="Text Placeholder 2"/>
          <p:cNvSpPr>
            <a:spLocks noGrp="1"/>
          </p:cNvSpPr>
          <p:nvPr>
            <p:ph type="body" sz="quarter" idx="10"/>
          </p:nvPr>
        </p:nvSpPr>
        <p:spPr>
          <a:xfrm>
            <a:off x="389435" y="1085851"/>
            <a:ext cx="8623935" cy="2957926"/>
          </a:xfrm>
          <a:ln>
            <a:noFill/>
          </a:ln>
        </p:spPr>
        <p:txBody>
          <a:bodyPr/>
          <a:lstStyle/>
          <a:p>
            <a:pPr marL="342900" indent="-342900">
              <a:buFont typeface="Wingdings" charset="2"/>
              <a:buChar char="§"/>
            </a:pPr>
            <a:r>
              <a:rPr lang="en-US" sz="2400" dirty="0">
                <a:solidFill>
                  <a:schemeClr val="tx1"/>
                </a:solidFill>
                <a:latin typeface="Garamond" charset="0"/>
                <a:ea typeface="Garamond" charset="0"/>
                <a:cs typeface="Garamond" charset="0"/>
              </a:rPr>
              <a:t>The Berkeley </a:t>
            </a:r>
            <a:r>
              <a:rPr lang="en-US" sz="2400" dirty="0" err="1">
                <a:solidFill>
                  <a:schemeClr val="tx1"/>
                </a:solidFill>
                <a:latin typeface="Garamond" charset="0"/>
                <a:ea typeface="Garamond" charset="0"/>
                <a:cs typeface="Garamond" charset="0"/>
              </a:rPr>
              <a:t>FrameNet</a:t>
            </a:r>
            <a:r>
              <a:rPr lang="en-US" sz="2400" dirty="0">
                <a:solidFill>
                  <a:schemeClr val="tx1"/>
                </a:solidFill>
                <a:latin typeface="Garamond" charset="0"/>
                <a:ea typeface="Garamond" charset="0"/>
                <a:cs typeface="Garamond" charset="0"/>
              </a:rPr>
              <a:t> project provides a lexicon of 1,222 semantic frames and a corpus of sentences annotated with frames.</a:t>
            </a:r>
          </a:p>
          <a:p>
            <a:pPr marL="342900" indent="-342900">
              <a:buFont typeface="Wingdings" charset="2"/>
              <a:buChar char="§"/>
            </a:pPr>
            <a:endParaRPr lang="en-US" sz="2400" dirty="0">
              <a:solidFill>
                <a:schemeClr val="tx1"/>
              </a:solidFill>
              <a:latin typeface="Garamond" charset="0"/>
              <a:ea typeface="Garamond" charset="0"/>
              <a:cs typeface="Garamond" charset="0"/>
            </a:endParaRPr>
          </a:p>
          <a:p>
            <a:pPr marL="342900" indent="-342900">
              <a:buFont typeface="Wingdings" charset="2"/>
              <a:buChar char="§"/>
            </a:pPr>
            <a:r>
              <a:rPr lang="en-US" sz="2400" dirty="0">
                <a:solidFill>
                  <a:schemeClr val="tx1"/>
                </a:solidFill>
                <a:latin typeface="Garamond" charset="0"/>
                <a:ea typeface="Garamond" charset="0"/>
                <a:cs typeface="Garamond" charset="0"/>
              </a:rPr>
              <a:t>Each </a:t>
            </a:r>
            <a:r>
              <a:rPr lang="en-US" sz="2400" b="1" i="1" dirty="0">
                <a:solidFill>
                  <a:srgbClr val="C00000"/>
                </a:solidFill>
                <a:latin typeface="Garamond" charset="0"/>
                <a:ea typeface="Garamond" charset="0"/>
                <a:cs typeface="Garamond" charset="0"/>
              </a:rPr>
              <a:t>frame</a:t>
            </a:r>
            <a:r>
              <a:rPr lang="en-US" sz="2400" i="1" dirty="0">
                <a:solidFill>
                  <a:schemeClr val="tx1"/>
                </a:solidFill>
                <a:latin typeface="Garamond" charset="0"/>
                <a:ea typeface="Garamond" charset="0"/>
                <a:cs typeface="Garamond" charset="0"/>
              </a:rPr>
              <a:t> </a:t>
            </a:r>
            <a:r>
              <a:rPr lang="en-US" sz="2400" dirty="0">
                <a:solidFill>
                  <a:schemeClr val="tx1"/>
                </a:solidFill>
                <a:latin typeface="Garamond" charset="0"/>
                <a:ea typeface="Garamond" charset="0"/>
                <a:cs typeface="Garamond" charset="0"/>
              </a:rPr>
              <a:t>represents a kind of event, situation, or relationship, and has a set of </a:t>
            </a:r>
            <a:r>
              <a:rPr lang="en-US" sz="2400" b="1" i="1" dirty="0">
                <a:solidFill>
                  <a:srgbClr val="C00000"/>
                </a:solidFill>
                <a:latin typeface="Garamond" charset="0"/>
                <a:ea typeface="Garamond" charset="0"/>
                <a:cs typeface="Garamond" charset="0"/>
              </a:rPr>
              <a:t>frame elements </a:t>
            </a:r>
            <a:r>
              <a:rPr lang="en-US" sz="2400" dirty="0">
                <a:solidFill>
                  <a:schemeClr val="tx1"/>
                </a:solidFill>
                <a:latin typeface="Garamond" charset="0"/>
                <a:ea typeface="Garamond" charset="0"/>
                <a:cs typeface="Garamond" charset="0"/>
              </a:rPr>
              <a:t>(semantic roles) associated with it [3]. </a:t>
            </a:r>
          </a:p>
          <a:p>
            <a:pPr marL="342900" indent="-342900">
              <a:buFont typeface="Wingdings" charset="2"/>
              <a:buChar char="§"/>
            </a:pPr>
            <a:endParaRPr lang="en-US" sz="2400" dirty="0">
              <a:solidFill>
                <a:schemeClr val="tx1"/>
              </a:solidFill>
              <a:latin typeface="Garamond" charset="0"/>
              <a:ea typeface="Garamond" charset="0"/>
              <a:cs typeface="Garamond" charset="0"/>
            </a:endParaRPr>
          </a:p>
          <a:p>
            <a:pPr marL="342900" indent="-342900">
              <a:buFont typeface="Wingdings" charset="2"/>
              <a:buChar char="§"/>
            </a:pPr>
            <a:r>
              <a:rPr lang="en-US" sz="2400" dirty="0">
                <a:solidFill>
                  <a:schemeClr val="tx1"/>
                </a:solidFill>
                <a:latin typeface="Garamond" charset="0"/>
                <a:ea typeface="Garamond" charset="0"/>
                <a:cs typeface="Garamond" charset="0"/>
              </a:rPr>
              <a:t>In a sentence, frames are evoked by </a:t>
            </a:r>
            <a:r>
              <a:rPr lang="en-US" sz="2400" b="1" i="1" dirty="0">
                <a:solidFill>
                  <a:srgbClr val="C00000"/>
                </a:solidFill>
                <a:latin typeface="Garamond" charset="0"/>
                <a:ea typeface="Garamond" charset="0"/>
                <a:cs typeface="Garamond" charset="0"/>
              </a:rPr>
              <a:t>lexical units</a:t>
            </a:r>
            <a:r>
              <a:rPr lang="en-US" sz="2400" dirty="0">
                <a:solidFill>
                  <a:schemeClr val="tx1"/>
                </a:solidFill>
                <a:latin typeface="Garamond" charset="0"/>
                <a:ea typeface="Garamond" charset="0"/>
                <a:cs typeface="Garamond" charset="0"/>
              </a:rPr>
              <a:t>, which are words or phrases. </a:t>
            </a:r>
          </a:p>
        </p:txBody>
      </p:sp>
      <p:sp>
        <p:nvSpPr>
          <p:cNvPr id="4" name="Slide Number Placeholder 3"/>
          <p:cNvSpPr>
            <a:spLocks noGrp="1"/>
          </p:cNvSpPr>
          <p:nvPr>
            <p:ph type="sldNum" sz="quarter" idx="11"/>
          </p:nvPr>
        </p:nvSpPr>
        <p:spPr/>
        <p:txBody>
          <a:bodyPr/>
          <a:lstStyle/>
          <a:p>
            <a:fld id="{30DB7900-D72E-4025-AF90-97BD6DF59E7D}" type="slidenum">
              <a:rPr lang="en-US" smtClean="0"/>
              <a:pPr/>
              <a:t>10</a:t>
            </a:fld>
            <a:endParaRPr lang="en-US"/>
          </a:p>
        </p:txBody>
      </p:sp>
    </p:spTree>
    <p:extLst>
      <p:ext uri="{BB962C8B-B14F-4D97-AF65-F5344CB8AC3E}">
        <p14:creationId xmlns:p14="http://schemas.microsoft.com/office/powerpoint/2010/main" val="610479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r>
              <a:rPr lang="en-US" sz="4400" b="1" dirty="0"/>
              <a:t>An Example Frame: Vote</a:t>
            </a:r>
          </a:p>
        </p:txBody>
      </p:sp>
      <p:sp>
        <p:nvSpPr>
          <p:cNvPr id="4" name="Slide Number Placeholder 3"/>
          <p:cNvSpPr>
            <a:spLocks noGrp="1"/>
          </p:cNvSpPr>
          <p:nvPr>
            <p:ph type="sldNum" sz="quarter" idx="11"/>
          </p:nvPr>
        </p:nvSpPr>
        <p:spPr/>
        <p:txBody>
          <a:bodyPr/>
          <a:lstStyle/>
          <a:p>
            <a:fld id="{30DB7900-D72E-4025-AF90-97BD6DF59E7D}" type="slidenum">
              <a:rPr lang="en-US" smtClean="0"/>
              <a:pPr/>
              <a:t>11</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436" y="1179393"/>
            <a:ext cx="8131074" cy="2710358"/>
          </a:xfrm>
          <a:prstGeom prst="rect">
            <a:avLst/>
          </a:prstGeom>
        </p:spPr>
      </p:pic>
    </p:spTree>
    <p:extLst>
      <p:ext uri="{BB962C8B-B14F-4D97-AF65-F5344CB8AC3E}">
        <p14:creationId xmlns:p14="http://schemas.microsoft.com/office/powerpoint/2010/main" val="36887377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b="1" dirty="0"/>
              <a:t>An Example Frame: Vote (cont.)</a:t>
            </a:r>
            <a:endParaRPr lang="en-US" dirty="0"/>
          </a:p>
        </p:txBody>
      </p:sp>
      <p:sp>
        <p:nvSpPr>
          <p:cNvPr id="4" name="Slide Number Placeholder 3"/>
          <p:cNvSpPr>
            <a:spLocks noGrp="1"/>
          </p:cNvSpPr>
          <p:nvPr>
            <p:ph type="sldNum" sz="quarter" idx="11"/>
          </p:nvPr>
        </p:nvSpPr>
        <p:spPr/>
        <p:txBody>
          <a:bodyPr/>
          <a:lstStyle/>
          <a:p>
            <a:fld id="{30DB7900-D72E-4025-AF90-97BD6DF59E7D}" type="slidenum">
              <a:rPr lang="en-US" smtClean="0"/>
              <a:pPr/>
              <a:t>12</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436" y="989163"/>
            <a:ext cx="8363938" cy="3419134"/>
          </a:xfrm>
          <a:prstGeom prst="rect">
            <a:avLst/>
          </a:prstGeom>
        </p:spPr>
      </p:pic>
    </p:spTree>
    <p:extLst>
      <p:ext uri="{BB962C8B-B14F-4D97-AF65-F5344CB8AC3E}">
        <p14:creationId xmlns:p14="http://schemas.microsoft.com/office/powerpoint/2010/main" val="27067753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b="1" dirty="0"/>
              <a:t>An Example Frame: Vote (cont.)</a:t>
            </a:r>
            <a:endParaRPr lang="en-US" dirty="0"/>
          </a:p>
        </p:txBody>
      </p:sp>
      <p:sp>
        <p:nvSpPr>
          <p:cNvPr id="4" name="Slide Number Placeholder 3"/>
          <p:cNvSpPr>
            <a:spLocks noGrp="1"/>
          </p:cNvSpPr>
          <p:nvPr>
            <p:ph type="sldNum" sz="quarter" idx="11"/>
          </p:nvPr>
        </p:nvSpPr>
        <p:spPr/>
        <p:txBody>
          <a:bodyPr/>
          <a:lstStyle/>
          <a:p>
            <a:fld id="{30DB7900-D72E-4025-AF90-97BD6DF59E7D}" type="slidenum">
              <a:rPr lang="en-US" smtClean="0"/>
              <a:pPr/>
              <a:t>13</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436" y="840340"/>
            <a:ext cx="8019778" cy="4284174"/>
          </a:xfrm>
          <a:prstGeom prst="rect">
            <a:avLst/>
          </a:prstGeom>
        </p:spPr>
      </p:pic>
    </p:spTree>
    <p:extLst>
      <p:ext uri="{BB962C8B-B14F-4D97-AF65-F5344CB8AC3E}">
        <p14:creationId xmlns:p14="http://schemas.microsoft.com/office/powerpoint/2010/main" val="25189678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831A98-C176-7D40-9336-EB316329698F}"/>
              </a:ext>
            </a:extLst>
          </p:cNvPr>
          <p:cNvSpPr>
            <a:spLocks noGrp="1"/>
          </p:cNvSpPr>
          <p:nvPr>
            <p:ph type="title"/>
          </p:nvPr>
        </p:nvSpPr>
        <p:spPr>
          <a:xfrm>
            <a:off x="389436" y="171450"/>
            <a:ext cx="8363938" cy="1113510"/>
          </a:xfrm>
        </p:spPr>
        <p:txBody>
          <a:bodyPr/>
          <a:lstStyle/>
          <a:p>
            <a:r>
              <a:rPr lang="en-US" sz="4000" dirty="0" err="1"/>
              <a:t>ClaimPortal</a:t>
            </a:r>
            <a:r>
              <a:rPr lang="en-US" sz="4000" dirty="0"/>
              <a:t>: Monitoring, Search, Analytics of Factual Claims in Social Media</a:t>
            </a:r>
          </a:p>
        </p:txBody>
      </p:sp>
      <p:sp>
        <p:nvSpPr>
          <p:cNvPr id="4" name="Slide Number Placeholder 3">
            <a:extLst>
              <a:ext uri="{FF2B5EF4-FFF2-40B4-BE49-F238E27FC236}">
                <a16:creationId xmlns:a16="http://schemas.microsoft.com/office/drawing/2014/main" id="{B7288E8F-4FFD-674D-A2FB-FF00BC60086F}"/>
              </a:ext>
            </a:extLst>
          </p:cNvPr>
          <p:cNvSpPr>
            <a:spLocks noGrp="1"/>
          </p:cNvSpPr>
          <p:nvPr>
            <p:ph type="sldNum" sz="quarter" idx="10"/>
          </p:nvPr>
        </p:nvSpPr>
        <p:spPr/>
        <p:txBody>
          <a:bodyPr/>
          <a:lstStyle/>
          <a:p>
            <a:fld id="{FC2EED17-1836-6142-A4B1-ABB9C7C22E41}" type="slidenum">
              <a:rPr lang="en-US" smtClean="0"/>
              <a:pPr/>
              <a:t>14</a:t>
            </a:fld>
            <a:endParaRPr lang="en-US" dirty="0"/>
          </a:p>
        </p:txBody>
      </p:sp>
      <p:pic>
        <p:nvPicPr>
          <p:cNvPr id="12" name="Picture 11">
            <a:extLst>
              <a:ext uri="{FF2B5EF4-FFF2-40B4-BE49-F238E27FC236}">
                <a16:creationId xmlns:a16="http://schemas.microsoft.com/office/drawing/2014/main" id="{D577CEB0-FF5F-1247-A0ED-84E3356E7696}"/>
              </a:ext>
            </a:extLst>
          </p:cNvPr>
          <p:cNvPicPr>
            <a:picLocks noChangeAspect="1"/>
          </p:cNvPicPr>
          <p:nvPr/>
        </p:nvPicPr>
        <p:blipFill>
          <a:blip r:embed="rId2"/>
          <a:stretch>
            <a:fillRect/>
          </a:stretch>
        </p:blipFill>
        <p:spPr>
          <a:xfrm>
            <a:off x="0" y="1507874"/>
            <a:ext cx="9144000" cy="3138074"/>
          </a:xfrm>
          <a:prstGeom prst="rect">
            <a:avLst/>
          </a:prstGeom>
        </p:spPr>
      </p:pic>
    </p:spTree>
    <p:extLst>
      <p:ext uri="{BB962C8B-B14F-4D97-AF65-F5344CB8AC3E}">
        <p14:creationId xmlns:p14="http://schemas.microsoft.com/office/powerpoint/2010/main" val="34593242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CA661F-F395-E84E-93AD-D2388F6AC2FD}"/>
              </a:ext>
            </a:extLst>
          </p:cNvPr>
          <p:cNvPicPr>
            <a:picLocks noChangeAspect="1"/>
          </p:cNvPicPr>
          <p:nvPr/>
        </p:nvPicPr>
        <p:blipFill>
          <a:blip r:embed="rId3"/>
          <a:stretch>
            <a:fillRect/>
          </a:stretch>
        </p:blipFill>
        <p:spPr>
          <a:xfrm>
            <a:off x="1988271" y="880390"/>
            <a:ext cx="6537865" cy="4170355"/>
          </a:xfrm>
          <a:prstGeom prst="rect">
            <a:avLst/>
          </a:prstGeom>
        </p:spPr>
      </p:pic>
      <p:sp>
        <p:nvSpPr>
          <p:cNvPr id="3" name="Title 2">
            <a:extLst>
              <a:ext uri="{FF2B5EF4-FFF2-40B4-BE49-F238E27FC236}">
                <a16:creationId xmlns:a16="http://schemas.microsoft.com/office/drawing/2014/main" id="{79831A98-C176-7D40-9336-EB316329698F}"/>
              </a:ext>
            </a:extLst>
          </p:cNvPr>
          <p:cNvSpPr>
            <a:spLocks noGrp="1"/>
          </p:cNvSpPr>
          <p:nvPr>
            <p:ph type="title"/>
          </p:nvPr>
        </p:nvSpPr>
        <p:spPr>
          <a:xfrm>
            <a:off x="389436" y="171450"/>
            <a:ext cx="8363938" cy="890821"/>
          </a:xfrm>
        </p:spPr>
        <p:txBody>
          <a:bodyPr/>
          <a:lstStyle/>
          <a:p>
            <a:r>
              <a:rPr lang="en-US" sz="3200" dirty="0" err="1"/>
              <a:t>Botminator</a:t>
            </a:r>
            <a:r>
              <a:rPr lang="en-US" sz="3200" dirty="0"/>
              <a:t>? Talking Cricket? (Hint: The Adventures of Pinocchio)</a:t>
            </a:r>
          </a:p>
        </p:txBody>
      </p:sp>
      <p:sp>
        <p:nvSpPr>
          <p:cNvPr id="4" name="Slide Number Placeholder 3">
            <a:extLst>
              <a:ext uri="{FF2B5EF4-FFF2-40B4-BE49-F238E27FC236}">
                <a16:creationId xmlns:a16="http://schemas.microsoft.com/office/drawing/2014/main" id="{B7288E8F-4FFD-674D-A2FB-FF00BC60086F}"/>
              </a:ext>
            </a:extLst>
          </p:cNvPr>
          <p:cNvSpPr>
            <a:spLocks noGrp="1"/>
          </p:cNvSpPr>
          <p:nvPr>
            <p:ph type="sldNum" sz="quarter" idx="10"/>
          </p:nvPr>
        </p:nvSpPr>
        <p:spPr/>
        <p:txBody>
          <a:bodyPr/>
          <a:lstStyle/>
          <a:p>
            <a:fld id="{FC2EED17-1836-6142-A4B1-ABB9C7C22E41}" type="slidenum">
              <a:rPr lang="en-US" smtClean="0"/>
              <a:pPr/>
              <a:t>15</a:t>
            </a:fld>
            <a:endParaRPr lang="en-US" dirty="0"/>
          </a:p>
        </p:txBody>
      </p:sp>
    </p:spTree>
    <p:extLst>
      <p:ext uri="{BB962C8B-B14F-4D97-AF65-F5344CB8AC3E}">
        <p14:creationId xmlns:p14="http://schemas.microsoft.com/office/powerpoint/2010/main" val="3806546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cnn"/>
          <p:cNvSpPr>
            <a:spLocks noChangeAspect="1" noChangeArrowheads="1"/>
          </p:cNvSpPr>
          <p:nvPr/>
        </p:nvSpPr>
        <p:spPr bwMode="auto">
          <a:xfrm>
            <a:off x="155575" y="-37307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Title 1"/>
          <p:cNvSpPr>
            <a:spLocks noGrp="1"/>
          </p:cNvSpPr>
          <p:nvPr>
            <p:ph type="title"/>
          </p:nvPr>
        </p:nvSpPr>
        <p:spPr>
          <a:xfrm>
            <a:off x="307975" y="241532"/>
            <a:ext cx="7126941" cy="391646"/>
          </a:xfrm>
        </p:spPr>
        <p:txBody>
          <a:bodyPr/>
          <a:lstStyle/>
          <a:p>
            <a:r>
              <a:rPr lang="en-US" sz="2800" b="1" dirty="0">
                <a:solidFill>
                  <a:srgbClr val="0064B1"/>
                </a:solidFill>
                <a:latin typeface="Garamond" panose="02020404030301010803" pitchFamily="18" charset="0"/>
              </a:rPr>
              <a:t>The First-ever End-to-end F</a:t>
            </a:r>
            <a:r>
              <a:rPr lang="en-US" altLang="zh-CN" sz="2800" b="1" dirty="0">
                <a:solidFill>
                  <a:srgbClr val="0064B1"/>
                </a:solidFill>
                <a:latin typeface="Garamond" panose="02020404030301010803" pitchFamily="18" charset="0"/>
              </a:rPr>
              <a:t>act-checking</a:t>
            </a:r>
            <a:r>
              <a:rPr lang="en-US" sz="2800" b="1" dirty="0">
                <a:solidFill>
                  <a:srgbClr val="0064B1"/>
                </a:solidFill>
                <a:latin typeface="Garamond" panose="02020404030301010803" pitchFamily="18" charset="0"/>
              </a:rPr>
              <a:t> System</a:t>
            </a:r>
          </a:p>
        </p:txBody>
      </p:sp>
      <p:pic>
        <p:nvPicPr>
          <p:cNvPr id="6" name="Picture 3" descr="C:\Users\chengkai\AppData\Local\Temp\Rar$DRa0.823\downloads\original-6017-5295379.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46597" y="38670"/>
            <a:ext cx="1786722" cy="14886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223C2CE-DB8E-CE49-8F1D-E73C6E7E0B3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5575" y="1136482"/>
            <a:ext cx="8794354" cy="3961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3">
            <a:extLst>
              <a:ext uri="{FF2B5EF4-FFF2-40B4-BE49-F238E27FC236}">
                <a16:creationId xmlns:a16="http://schemas.microsoft.com/office/drawing/2014/main" id="{7C604521-B45C-7441-838A-3171D940C6C8}"/>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fld id="{30DB7900-D72E-4025-AF90-97BD6DF59E7D}" type="slidenum">
              <a:rPr lang="en-US" smtClean="0"/>
              <a:pPr/>
              <a:t>2</a:t>
            </a:fld>
            <a:endParaRPr lang="en-US" dirty="0"/>
          </a:p>
        </p:txBody>
      </p:sp>
    </p:spTree>
    <p:extLst>
      <p:ext uri="{BB962C8B-B14F-4D97-AF65-F5344CB8AC3E}">
        <p14:creationId xmlns:p14="http://schemas.microsoft.com/office/powerpoint/2010/main" val="2868060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029600" y="25923144"/>
            <a:ext cx="17779240" cy="1399176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47683" y="81024"/>
            <a:ext cx="6288377" cy="4948776"/>
          </a:xfrm>
          <a:prstGeom prst="rect">
            <a:avLst/>
          </a:prstGeom>
        </p:spPr>
      </p:pic>
      <p:sp>
        <p:nvSpPr>
          <p:cNvPr id="4" name="Slide Number Placeholder 3">
            <a:extLst>
              <a:ext uri="{FF2B5EF4-FFF2-40B4-BE49-F238E27FC236}">
                <a16:creationId xmlns:a16="http://schemas.microsoft.com/office/drawing/2014/main" id="{E35902A0-F2A8-6C44-B301-DD8D8376C5B5}"/>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fld id="{30DB7900-D72E-4025-AF90-97BD6DF59E7D}" type="slidenum">
              <a:rPr lang="en-US" smtClean="0"/>
              <a:pPr/>
              <a:t>3</a:t>
            </a:fld>
            <a:endParaRPr lang="en-US" dirty="0"/>
          </a:p>
        </p:txBody>
      </p:sp>
    </p:spTree>
    <p:extLst>
      <p:ext uri="{BB962C8B-B14F-4D97-AF65-F5344CB8AC3E}">
        <p14:creationId xmlns:p14="http://schemas.microsoft.com/office/powerpoint/2010/main" val="963427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74513"/>
            <a:ext cx="9144000" cy="3594473"/>
          </a:xfrm>
          <a:prstGeom prst="rect">
            <a:avLst/>
          </a:prstGeom>
        </p:spPr>
      </p:pic>
      <p:sp>
        <p:nvSpPr>
          <p:cNvPr id="6" name="Slide Number Placeholder 1"/>
          <p:cNvSpPr txBox="1">
            <a:spLocks/>
          </p:cNvSpPr>
          <p:nvPr/>
        </p:nvSpPr>
        <p:spPr>
          <a:xfrm>
            <a:off x="0" y="4852293"/>
            <a:ext cx="2133600" cy="274637"/>
          </a:xfrm>
          <a:prstGeom prst="rect">
            <a:avLst/>
          </a:prstGeom>
        </p:spPr>
        <p:txBody>
          <a:bodyPr/>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r>
              <a:rPr lang="en-US" dirty="0"/>
              <a:t>15</a:t>
            </a:r>
          </a:p>
        </p:txBody>
      </p:sp>
    </p:spTree>
    <p:extLst>
      <p:ext uri="{BB962C8B-B14F-4D97-AF65-F5344CB8AC3E}">
        <p14:creationId xmlns:p14="http://schemas.microsoft.com/office/powerpoint/2010/main" val="3883513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358807"/>
            <a:ext cx="3863746" cy="4784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descr="C:\Users\chengkai\AppData\Local\Temp\Rar$DIa0.968\static_qr_code_without_logo.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02783" y="0"/>
            <a:ext cx="1935479" cy="19354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63746" y="1729740"/>
            <a:ext cx="5211674" cy="3413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1"/>
          <p:cNvSpPr txBox="1">
            <a:spLocks/>
          </p:cNvSpPr>
          <p:nvPr/>
        </p:nvSpPr>
        <p:spPr>
          <a:xfrm>
            <a:off x="0" y="4852293"/>
            <a:ext cx="2133600" cy="274637"/>
          </a:xfrm>
          <a:prstGeom prst="rect">
            <a:avLst/>
          </a:prstGeom>
        </p:spPr>
        <p:txBody>
          <a:bodyPr/>
          <a:ls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r>
              <a:rPr lang="en-US" dirty="0"/>
              <a:t>16</a:t>
            </a:r>
          </a:p>
        </p:txBody>
      </p:sp>
    </p:spTree>
    <p:extLst>
      <p:ext uri="{BB962C8B-B14F-4D97-AF65-F5344CB8AC3E}">
        <p14:creationId xmlns:p14="http://schemas.microsoft.com/office/powerpoint/2010/main" val="1737581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5E7530-1C24-5842-8D9C-A9E8136819D1}"/>
              </a:ext>
            </a:extLst>
          </p:cNvPr>
          <p:cNvSpPr>
            <a:spLocks noGrp="1"/>
          </p:cNvSpPr>
          <p:nvPr>
            <p:ph idx="1"/>
          </p:nvPr>
        </p:nvSpPr>
        <p:spPr>
          <a:xfrm>
            <a:off x="389436" y="975858"/>
            <a:ext cx="8694743" cy="3623236"/>
          </a:xfrm>
        </p:spPr>
        <p:txBody>
          <a:bodyPr/>
          <a:lstStyle/>
          <a:p>
            <a:r>
              <a:rPr lang="en-US" sz="2800" dirty="0">
                <a:solidFill>
                  <a:srgbClr val="C00000"/>
                </a:solidFill>
              </a:rPr>
              <a:t>Improving Claim Spotter Accuracy</a:t>
            </a:r>
          </a:p>
          <a:p>
            <a:endParaRPr lang="en-US" sz="2800" dirty="0">
              <a:solidFill>
                <a:srgbClr val="C00000"/>
              </a:solidFill>
            </a:endParaRPr>
          </a:p>
          <a:p>
            <a:r>
              <a:rPr lang="en-US" sz="2800" dirty="0">
                <a:solidFill>
                  <a:srgbClr val="C00000"/>
                </a:solidFill>
              </a:rPr>
              <a:t>Claim modeling</a:t>
            </a:r>
            <a:r>
              <a:rPr lang="en-US" sz="2800" dirty="0">
                <a:solidFill>
                  <a:schemeClr val="tx1"/>
                </a:solidFill>
              </a:rPr>
              <a:t>: structured, semantic representation of factual claims</a:t>
            </a:r>
          </a:p>
          <a:p>
            <a:endParaRPr lang="en-US" sz="2800" dirty="0">
              <a:solidFill>
                <a:schemeClr val="tx1"/>
              </a:solidFill>
            </a:endParaRPr>
          </a:p>
          <a:p>
            <a:r>
              <a:rPr lang="en-US" sz="2800" dirty="0">
                <a:solidFill>
                  <a:srgbClr val="C00000"/>
                </a:solidFill>
              </a:rPr>
              <a:t>Claim matching</a:t>
            </a:r>
            <a:endParaRPr lang="en-US" sz="2800" dirty="0">
              <a:solidFill>
                <a:schemeClr val="tx1"/>
              </a:solidFill>
            </a:endParaRPr>
          </a:p>
          <a:p>
            <a:pPr marL="0" indent="0">
              <a:buNone/>
            </a:pPr>
            <a:endParaRPr lang="en-US" sz="2800" dirty="0">
              <a:solidFill>
                <a:schemeClr val="tx1"/>
              </a:solidFill>
            </a:endParaRPr>
          </a:p>
          <a:p>
            <a:r>
              <a:rPr lang="en-US" sz="2800" dirty="0">
                <a:solidFill>
                  <a:srgbClr val="C00000"/>
                </a:solidFill>
              </a:rPr>
              <a:t>Claim-to-query translation </a:t>
            </a:r>
          </a:p>
        </p:txBody>
      </p:sp>
      <p:sp>
        <p:nvSpPr>
          <p:cNvPr id="3" name="Title 2">
            <a:extLst>
              <a:ext uri="{FF2B5EF4-FFF2-40B4-BE49-F238E27FC236}">
                <a16:creationId xmlns:a16="http://schemas.microsoft.com/office/drawing/2014/main" id="{79831A98-C176-7D40-9336-EB316329698F}"/>
              </a:ext>
            </a:extLst>
          </p:cNvPr>
          <p:cNvSpPr>
            <a:spLocks noGrp="1"/>
          </p:cNvSpPr>
          <p:nvPr>
            <p:ph type="title"/>
          </p:nvPr>
        </p:nvSpPr>
        <p:spPr>
          <a:xfrm>
            <a:off x="389436" y="171450"/>
            <a:ext cx="8363938" cy="671402"/>
          </a:xfrm>
        </p:spPr>
        <p:txBody>
          <a:bodyPr/>
          <a:lstStyle/>
          <a:p>
            <a:r>
              <a:rPr lang="en-US" dirty="0"/>
              <a:t>Ongoing work</a:t>
            </a:r>
          </a:p>
        </p:txBody>
      </p:sp>
      <p:sp>
        <p:nvSpPr>
          <p:cNvPr id="4" name="Slide Number Placeholder 3">
            <a:extLst>
              <a:ext uri="{FF2B5EF4-FFF2-40B4-BE49-F238E27FC236}">
                <a16:creationId xmlns:a16="http://schemas.microsoft.com/office/drawing/2014/main" id="{B7288E8F-4FFD-674D-A2FB-FF00BC60086F}"/>
              </a:ext>
            </a:extLst>
          </p:cNvPr>
          <p:cNvSpPr>
            <a:spLocks noGrp="1"/>
          </p:cNvSpPr>
          <p:nvPr>
            <p:ph type="sldNum" sz="quarter" idx="10"/>
          </p:nvPr>
        </p:nvSpPr>
        <p:spPr/>
        <p:txBody>
          <a:bodyPr/>
          <a:lstStyle/>
          <a:p>
            <a:fld id="{FC2EED17-1836-6142-A4B1-ABB9C7C22E41}" type="slidenum">
              <a:rPr lang="en-US" smtClean="0"/>
              <a:pPr/>
              <a:t>6</a:t>
            </a:fld>
            <a:endParaRPr lang="en-US" dirty="0"/>
          </a:p>
        </p:txBody>
      </p:sp>
    </p:spTree>
    <p:extLst>
      <p:ext uri="{BB962C8B-B14F-4D97-AF65-F5344CB8AC3E}">
        <p14:creationId xmlns:p14="http://schemas.microsoft.com/office/powerpoint/2010/main" val="32772841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79936"/>
            <a:ext cx="8363938" cy="559512"/>
          </a:xfrm>
        </p:spPr>
        <p:txBody>
          <a:bodyPr/>
          <a:lstStyle/>
          <a:p>
            <a:r>
              <a:rPr lang="en-US" sz="4000" dirty="0"/>
              <a:t>Classification Accuracy [IJCNN18]</a:t>
            </a:r>
          </a:p>
        </p:txBody>
      </p:sp>
      <p:graphicFrame>
        <p:nvGraphicFramePr>
          <p:cNvPr id="8" name="Table 7"/>
          <p:cNvGraphicFramePr>
            <a:graphicFrameLocks noGrp="1"/>
          </p:cNvGraphicFramePr>
          <p:nvPr>
            <p:extLst>
              <p:ext uri="{D42A27DB-BD31-4B8C-83A1-F6EECF244321}">
                <p14:modId xmlns:p14="http://schemas.microsoft.com/office/powerpoint/2010/main" val="3138644704"/>
              </p:ext>
            </p:extLst>
          </p:nvPr>
        </p:nvGraphicFramePr>
        <p:xfrm>
          <a:off x="389137" y="1224774"/>
          <a:ext cx="8364536" cy="1611416"/>
        </p:xfrm>
        <a:graphic>
          <a:graphicData uri="http://schemas.openxmlformats.org/drawingml/2006/table">
            <a:tbl>
              <a:tblPr/>
              <a:tblGrid>
                <a:gridCol w="766384">
                  <a:extLst>
                    <a:ext uri="{9D8B030D-6E8A-4147-A177-3AD203B41FA5}">
                      <a16:colId xmlns:a16="http://schemas.microsoft.com/office/drawing/2014/main" val="20000"/>
                    </a:ext>
                  </a:extLst>
                </a:gridCol>
                <a:gridCol w="766384">
                  <a:extLst>
                    <a:ext uri="{9D8B030D-6E8A-4147-A177-3AD203B41FA5}">
                      <a16:colId xmlns:a16="http://schemas.microsoft.com/office/drawing/2014/main" val="20001"/>
                    </a:ext>
                  </a:extLst>
                </a:gridCol>
                <a:gridCol w="569314">
                  <a:extLst>
                    <a:ext uri="{9D8B030D-6E8A-4147-A177-3AD203B41FA5}">
                      <a16:colId xmlns:a16="http://schemas.microsoft.com/office/drawing/2014/main" val="20002"/>
                    </a:ext>
                  </a:extLst>
                </a:gridCol>
                <a:gridCol w="569314">
                  <a:extLst>
                    <a:ext uri="{9D8B030D-6E8A-4147-A177-3AD203B41FA5}">
                      <a16:colId xmlns:a16="http://schemas.microsoft.com/office/drawing/2014/main" val="20003"/>
                    </a:ext>
                  </a:extLst>
                </a:gridCol>
                <a:gridCol w="569314">
                  <a:extLst>
                    <a:ext uri="{9D8B030D-6E8A-4147-A177-3AD203B41FA5}">
                      <a16:colId xmlns:a16="http://schemas.microsoft.com/office/drawing/2014/main" val="20004"/>
                    </a:ext>
                  </a:extLst>
                </a:gridCol>
                <a:gridCol w="569314">
                  <a:extLst>
                    <a:ext uri="{9D8B030D-6E8A-4147-A177-3AD203B41FA5}">
                      <a16:colId xmlns:a16="http://schemas.microsoft.com/office/drawing/2014/main" val="20005"/>
                    </a:ext>
                  </a:extLst>
                </a:gridCol>
                <a:gridCol w="569314">
                  <a:extLst>
                    <a:ext uri="{9D8B030D-6E8A-4147-A177-3AD203B41FA5}">
                      <a16:colId xmlns:a16="http://schemas.microsoft.com/office/drawing/2014/main" val="20006"/>
                    </a:ext>
                  </a:extLst>
                </a:gridCol>
                <a:gridCol w="569314">
                  <a:extLst>
                    <a:ext uri="{9D8B030D-6E8A-4147-A177-3AD203B41FA5}">
                      <a16:colId xmlns:a16="http://schemas.microsoft.com/office/drawing/2014/main" val="20007"/>
                    </a:ext>
                  </a:extLst>
                </a:gridCol>
                <a:gridCol w="569314">
                  <a:extLst>
                    <a:ext uri="{9D8B030D-6E8A-4147-A177-3AD203B41FA5}">
                      <a16:colId xmlns:a16="http://schemas.microsoft.com/office/drawing/2014/main" val="20008"/>
                    </a:ext>
                  </a:extLst>
                </a:gridCol>
                <a:gridCol w="569314">
                  <a:extLst>
                    <a:ext uri="{9D8B030D-6E8A-4147-A177-3AD203B41FA5}">
                      <a16:colId xmlns:a16="http://schemas.microsoft.com/office/drawing/2014/main" val="20009"/>
                    </a:ext>
                  </a:extLst>
                </a:gridCol>
                <a:gridCol w="569314">
                  <a:extLst>
                    <a:ext uri="{9D8B030D-6E8A-4147-A177-3AD203B41FA5}">
                      <a16:colId xmlns:a16="http://schemas.microsoft.com/office/drawing/2014/main" val="20010"/>
                    </a:ext>
                  </a:extLst>
                </a:gridCol>
                <a:gridCol w="569314">
                  <a:extLst>
                    <a:ext uri="{9D8B030D-6E8A-4147-A177-3AD203B41FA5}">
                      <a16:colId xmlns:a16="http://schemas.microsoft.com/office/drawing/2014/main" val="20011"/>
                    </a:ext>
                  </a:extLst>
                </a:gridCol>
                <a:gridCol w="569314">
                  <a:extLst>
                    <a:ext uri="{9D8B030D-6E8A-4147-A177-3AD203B41FA5}">
                      <a16:colId xmlns:a16="http://schemas.microsoft.com/office/drawing/2014/main" val="20012"/>
                    </a:ext>
                  </a:extLst>
                </a:gridCol>
                <a:gridCol w="569314">
                  <a:extLst>
                    <a:ext uri="{9D8B030D-6E8A-4147-A177-3AD203B41FA5}">
                      <a16:colId xmlns:a16="http://schemas.microsoft.com/office/drawing/2014/main" val="20013"/>
                    </a:ext>
                  </a:extLst>
                </a:gridCol>
              </a:tblGrid>
              <a:tr h="319692">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Algorithm</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Features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P</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NFS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P</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UFS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P</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CFS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mr-IN" sz="1100" b="1" i="0" u="none" strike="noStrike" dirty="0" err="1">
                          <a:solidFill>
                            <a:srgbClr val="000000"/>
                          </a:solidFill>
                          <a:effectLst/>
                          <a:latin typeface="Garamond" charset="0"/>
                          <a:ea typeface="Garamond" charset="0"/>
                          <a:cs typeface="Garamond" charset="0"/>
                        </a:rPr>
                        <a:t>P</a:t>
                      </a:r>
                      <a:br>
                        <a:rPr lang="mr-IN" sz="1100" b="1" i="0" u="none" strike="noStrike" dirty="0">
                          <a:solidFill>
                            <a:srgbClr val="000000"/>
                          </a:solidFill>
                          <a:effectLst/>
                          <a:latin typeface="Garamond" charset="0"/>
                          <a:ea typeface="Garamond" charset="0"/>
                          <a:cs typeface="Garamond" charset="0"/>
                        </a:rPr>
                      </a:br>
                      <a:r>
                        <a:rPr lang="mr-IN" sz="1100" b="1" i="0" u="none" strike="noStrike" dirty="0">
                          <a:solidFill>
                            <a:srgbClr val="000000"/>
                          </a:solidFill>
                          <a:effectLst/>
                          <a:latin typeface="Garamond" charset="0"/>
                          <a:ea typeface="Garamond" charset="0"/>
                          <a:cs typeface="Garamond" charset="0"/>
                        </a:rPr>
                        <a:t>AVG</a:t>
                      </a:r>
                      <a:r>
                        <a:rPr lang="mr-IN" sz="1100" b="1" i="0" u="none" strike="noStrike" baseline="30000" dirty="0">
                          <a:solidFill>
                            <a:srgbClr val="000000"/>
                          </a:solidFill>
                          <a:effectLst/>
                          <a:latin typeface="Garamond" charset="0"/>
                          <a:ea typeface="Garamond" charset="0"/>
                          <a:cs typeface="Garamond" charset="0"/>
                        </a:rPr>
                        <a:t>*</a:t>
                      </a:r>
                      <a:endParaRPr lang="mr-IN"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dirty="0">
                          <a:solidFill>
                            <a:srgbClr val="000000"/>
                          </a:solidFill>
                          <a:effectLst/>
                          <a:latin typeface="Garamond" charset="0"/>
                          <a:ea typeface="Garamond" charset="0"/>
                          <a:cs typeface="Garamond" charset="0"/>
                        </a:rPr>
                        <a:t>R</a:t>
                      </a:r>
                      <a:br>
                        <a:rPr lang="en-US" sz="1100" b="1" i="0" u="none" strike="noStrike" dirty="0">
                          <a:solidFill>
                            <a:srgbClr val="000000"/>
                          </a:solidFill>
                          <a:effectLst/>
                          <a:latin typeface="Garamond" charset="0"/>
                          <a:ea typeface="Garamond" charset="0"/>
                          <a:cs typeface="Garamond" charset="0"/>
                        </a:rPr>
                      </a:br>
                      <a:r>
                        <a:rPr lang="en-US" sz="1100" b="1" i="0" u="none" strike="noStrike" dirty="0">
                          <a:solidFill>
                            <a:srgbClr val="000000"/>
                          </a:solidFill>
                          <a:effectLst/>
                          <a:latin typeface="Garamond" charset="0"/>
                          <a:ea typeface="Garamond" charset="0"/>
                          <a:cs typeface="Garamond" charset="0"/>
                        </a:rPr>
                        <a:t>NFS</a:t>
                      </a:r>
                      <a:endParaRPr lang="en-US"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R</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UFS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dirty="0">
                          <a:solidFill>
                            <a:srgbClr val="000000"/>
                          </a:solidFill>
                          <a:effectLst/>
                          <a:latin typeface="Garamond" charset="0"/>
                          <a:ea typeface="Garamond" charset="0"/>
                          <a:cs typeface="Garamond" charset="0"/>
                        </a:rPr>
                        <a:t>R</a:t>
                      </a:r>
                      <a:br>
                        <a:rPr lang="en-US" sz="1100" b="1" i="0" u="none" strike="noStrike" dirty="0">
                          <a:solidFill>
                            <a:srgbClr val="000000"/>
                          </a:solidFill>
                          <a:effectLst/>
                          <a:latin typeface="Garamond" charset="0"/>
                          <a:ea typeface="Garamond" charset="0"/>
                          <a:cs typeface="Garamond" charset="0"/>
                        </a:rPr>
                      </a:br>
                      <a:r>
                        <a:rPr lang="en-US" sz="1100" b="1" i="0" u="none" strike="noStrike" dirty="0">
                          <a:solidFill>
                            <a:srgbClr val="000000"/>
                          </a:solidFill>
                          <a:effectLst/>
                          <a:latin typeface="Garamond" charset="0"/>
                          <a:ea typeface="Garamond" charset="0"/>
                          <a:cs typeface="Garamond" charset="0"/>
                        </a:rPr>
                        <a:t>CFS</a:t>
                      </a:r>
                      <a:endParaRPr lang="en-US"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mr-IN" sz="1100" b="1" i="0" u="none" strike="noStrike">
                          <a:solidFill>
                            <a:srgbClr val="000000"/>
                          </a:solidFill>
                          <a:effectLst/>
                          <a:latin typeface="Garamond" charset="0"/>
                          <a:ea typeface="Garamond" charset="0"/>
                          <a:cs typeface="Garamond" charset="0"/>
                        </a:rPr>
                        <a:t>R</a:t>
                      </a:r>
                      <a:br>
                        <a:rPr lang="mr-IN" sz="1100" b="1" i="0" u="none" strike="noStrike">
                          <a:solidFill>
                            <a:srgbClr val="000000"/>
                          </a:solidFill>
                          <a:effectLst/>
                          <a:latin typeface="Garamond" charset="0"/>
                          <a:ea typeface="Garamond" charset="0"/>
                          <a:cs typeface="Garamond" charset="0"/>
                        </a:rPr>
                      </a:br>
                      <a:r>
                        <a:rPr lang="mr-IN" sz="1100" b="1" i="0" u="none" strike="noStrike">
                          <a:solidFill>
                            <a:srgbClr val="000000"/>
                          </a:solidFill>
                          <a:effectLst/>
                          <a:latin typeface="Garamond" charset="0"/>
                          <a:ea typeface="Garamond" charset="0"/>
                          <a:cs typeface="Garamond" charset="0"/>
                        </a:rPr>
                        <a:t>AVG</a:t>
                      </a:r>
                      <a:r>
                        <a:rPr lang="mr-IN" sz="1100" b="1" i="0" u="none" strike="noStrike" baseline="30000">
                          <a:solidFill>
                            <a:srgbClr val="000000"/>
                          </a:solidFill>
                          <a:effectLst/>
                          <a:latin typeface="Garamond" charset="0"/>
                          <a:ea typeface="Garamond" charset="0"/>
                          <a:cs typeface="Garamond" charset="0"/>
                        </a:rPr>
                        <a:t>*</a:t>
                      </a:r>
                      <a:endParaRPr lang="mr-IN"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F</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NFS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F</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UFS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F</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CFS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mr-IN" sz="1100" b="1" i="0" u="none" strike="noStrike">
                          <a:solidFill>
                            <a:srgbClr val="000000"/>
                          </a:solidFill>
                          <a:effectLst/>
                          <a:latin typeface="Garamond" charset="0"/>
                          <a:ea typeface="Garamond" charset="0"/>
                          <a:cs typeface="Garamond" charset="0"/>
                        </a:rPr>
                        <a:t>F</a:t>
                      </a:r>
                      <a:br>
                        <a:rPr lang="mr-IN" sz="1100" b="1" i="0" u="none" strike="noStrike">
                          <a:solidFill>
                            <a:srgbClr val="000000"/>
                          </a:solidFill>
                          <a:effectLst/>
                          <a:latin typeface="Garamond" charset="0"/>
                          <a:ea typeface="Garamond" charset="0"/>
                          <a:cs typeface="Garamond" charset="0"/>
                        </a:rPr>
                      </a:br>
                      <a:r>
                        <a:rPr lang="mr-IN" sz="1100" b="1" i="0" u="none" strike="noStrike">
                          <a:solidFill>
                            <a:srgbClr val="000000"/>
                          </a:solidFill>
                          <a:effectLst/>
                          <a:latin typeface="Garamond" charset="0"/>
                          <a:ea typeface="Garamond" charset="0"/>
                          <a:cs typeface="Garamond" charset="0"/>
                        </a:rPr>
                        <a:t>AVG</a:t>
                      </a:r>
                      <a:r>
                        <a:rPr lang="mr-IN" sz="1100" b="1" i="0" u="none" strike="noStrike" baseline="30000">
                          <a:solidFill>
                            <a:srgbClr val="000000"/>
                          </a:solidFill>
                          <a:effectLst/>
                          <a:latin typeface="Garamond" charset="0"/>
                          <a:ea typeface="Garamond" charset="0"/>
                          <a:cs typeface="Garamond" charset="0"/>
                        </a:rPr>
                        <a:t>*</a:t>
                      </a:r>
                      <a:endParaRPr lang="mr-IN"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8967">
                <a:tc>
                  <a:txBody>
                    <a:bodyPr/>
                    <a:lstStyle/>
                    <a:p>
                      <a:pPr algn="ctr" rtl="0" fontAlgn="ctr">
                        <a:spcBef>
                          <a:spcPts val="0"/>
                        </a:spcBef>
                        <a:spcAft>
                          <a:spcPts val="0"/>
                        </a:spcAft>
                      </a:pPr>
                      <a:r>
                        <a:rPr lang="en-US" sz="1100" b="0" i="0" u="none" strike="noStrike" dirty="0">
                          <a:solidFill>
                            <a:srgbClr val="000000"/>
                          </a:solidFill>
                          <a:effectLst/>
                          <a:latin typeface="Garamond" charset="0"/>
                          <a:ea typeface="Garamond" charset="0"/>
                          <a:cs typeface="Garamond" charset="0"/>
                        </a:rPr>
                        <a:t>SVM</a:t>
                      </a:r>
                      <a:endParaRPr lang="en-US"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Garamond" charset="0"/>
                          <a:ea typeface="Garamond" charset="0"/>
                          <a:cs typeface="Garamond" charset="0"/>
                        </a:rPr>
                        <a:t>Parts of Speech</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fi-FI" sz="1100" b="1" i="0" u="none" strike="noStrike">
                          <a:solidFill>
                            <a:srgbClr val="EB5600"/>
                          </a:solidFill>
                          <a:effectLst/>
                          <a:latin typeface="Garamond" charset="0"/>
                          <a:ea typeface="Garamond" charset="0"/>
                          <a:cs typeface="Garamond" charset="0"/>
                        </a:rPr>
                        <a:t>0.873</a:t>
                      </a:r>
                      <a:endParaRPr lang="fi-FI"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0.430</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hr-HR" sz="1100" b="1" i="0" u="none" strike="noStrike">
                          <a:solidFill>
                            <a:srgbClr val="EB5600"/>
                          </a:solidFill>
                          <a:effectLst/>
                          <a:latin typeface="Garamond" charset="0"/>
                          <a:ea typeface="Garamond" charset="0"/>
                          <a:cs typeface="Garamond" charset="0"/>
                        </a:rPr>
                        <a:t>0.724</a:t>
                      </a:r>
                      <a:endParaRPr lang="hr-HR"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hr-HR" sz="1100" b="1" i="0" u="none" strike="noStrike" dirty="0">
                          <a:solidFill>
                            <a:srgbClr val="EB5600"/>
                          </a:solidFill>
                          <a:effectLst/>
                          <a:latin typeface="Garamond" charset="0"/>
                          <a:ea typeface="Garamond" charset="0"/>
                          <a:cs typeface="Garamond" charset="0"/>
                        </a:rPr>
                        <a:t>0.813</a:t>
                      </a:r>
                      <a:endParaRPr lang="hr-HR"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0.925</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is-IS" sz="1100" b="1" i="0" u="none" strike="noStrike">
                          <a:solidFill>
                            <a:srgbClr val="EB5600"/>
                          </a:solidFill>
                          <a:effectLst/>
                          <a:latin typeface="Garamond" charset="0"/>
                          <a:ea typeface="Garamond" charset="0"/>
                          <a:cs typeface="Garamond" charset="0"/>
                        </a:rPr>
                        <a:t>0.240</a:t>
                      </a:r>
                      <a:endParaRPr lang="is-I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0.671</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0.827</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it-IT" sz="1100" b="1" i="0" u="none" strike="noStrike">
                          <a:solidFill>
                            <a:srgbClr val="EB5600"/>
                          </a:solidFill>
                          <a:effectLst/>
                          <a:latin typeface="Garamond" charset="0"/>
                          <a:ea typeface="Garamond" charset="0"/>
                          <a:cs typeface="Garamond" charset="0"/>
                        </a:rPr>
                        <a:t>0.898</a:t>
                      </a:r>
                      <a:endParaRPr lang="it-IT"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hr-HR" sz="1100" b="1" i="0" u="none" strike="noStrike">
                          <a:solidFill>
                            <a:srgbClr val="EB5600"/>
                          </a:solidFill>
                          <a:effectLst/>
                          <a:latin typeface="Garamond" charset="0"/>
                          <a:ea typeface="Garamond" charset="0"/>
                          <a:cs typeface="Garamond" charset="0"/>
                        </a:rPr>
                        <a:t>0.307</a:t>
                      </a:r>
                      <a:endParaRPr lang="hr-HR"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0.696</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0.818</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extLst>
                  <a:ext uri="{0D108BD9-81ED-4DB2-BD59-A6C34878D82A}">
                    <a16:rowId xmlns:a16="http://schemas.microsoft.com/office/drawing/2014/main" val="10001"/>
                  </a:ext>
                </a:extLst>
              </a:tr>
              <a:tr h="218967">
                <a:tc>
                  <a:txBody>
                    <a:bodyPr/>
                    <a:lstStyle/>
                    <a:p>
                      <a:pPr algn="ctr" rtl="0" fontAlgn="ctr">
                        <a:spcBef>
                          <a:spcPts val="0"/>
                        </a:spcBef>
                        <a:spcAft>
                          <a:spcPts val="0"/>
                        </a:spcAft>
                      </a:pPr>
                      <a:r>
                        <a:rPr lang="en-US" sz="1100" b="0" i="0" u="none" strike="noStrike">
                          <a:solidFill>
                            <a:srgbClr val="000000"/>
                          </a:solidFill>
                          <a:effectLst/>
                          <a:latin typeface="Garamond" charset="0"/>
                          <a:ea typeface="Garamond" charset="0"/>
                          <a:cs typeface="Garamond" charset="0"/>
                        </a:rPr>
                        <a:t>CNN</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en-US" sz="1100" b="0" i="0" u="none" strike="noStrike" dirty="0">
                          <a:solidFill>
                            <a:srgbClr val="000000"/>
                          </a:solidFill>
                          <a:effectLst/>
                          <a:latin typeface="Garamond" charset="0"/>
                          <a:ea typeface="Garamond" charset="0"/>
                          <a:cs typeface="Garamond" charset="0"/>
                        </a:rPr>
                        <a:t>Google News</a:t>
                      </a:r>
                      <a:r>
                        <a:rPr lang="en-US" sz="1100" b="1" i="0" u="none" strike="noStrike" baseline="30000" dirty="0">
                          <a:solidFill>
                            <a:srgbClr val="1A9988"/>
                          </a:solidFill>
                          <a:effectLst/>
                          <a:latin typeface="Garamond" charset="0"/>
                          <a:ea typeface="Garamond" charset="0"/>
                          <a:cs typeface="Garamond" charset="0"/>
                        </a:rPr>
                        <a:t>1</a:t>
                      </a:r>
                      <a:endParaRPr lang="en-US"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fi-FI" sz="1100" b="0" i="0" u="none" strike="noStrike">
                          <a:solidFill>
                            <a:srgbClr val="000000"/>
                          </a:solidFill>
                          <a:effectLst/>
                          <a:latin typeface="Garamond" charset="0"/>
                          <a:ea typeface="Garamond" charset="0"/>
                          <a:cs typeface="Garamond" charset="0"/>
                        </a:rPr>
                        <a:t>0.874</a:t>
                      </a:r>
                      <a:endParaRPr lang="fi-FI"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0.649</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uk-UA" sz="1100" b="0" i="0" u="none" strike="noStrike">
                          <a:solidFill>
                            <a:srgbClr val="000000"/>
                          </a:solidFill>
                          <a:effectLst/>
                          <a:latin typeface="Garamond" charset="0"/>
                          <a:ea typeface="Garamond" charset="0"/>
                          <a:cs typeface="Garamond" charset="0"/>
                        </a:rPr>
                        <a:t>0.775</a:t>
                      </a:r>
                      <a:endParaRPr lang="uk-UA"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0.838</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0.951</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0.250</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0.725</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0.859</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0.911</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0.361</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0.749</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1A1A1A"/>
                          </a:solidFill>
                          <a:effectLst/>
                          <a:latin typeface="Garamond" charset="0"/>
                          <a:ea typeface="Garamond" charset="0"/>
                          <a:cs typeface="Garamond" charset="0"/>
                        </a:rPr>
                        <a:t>0.842</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extLst>
                  <a:ext uri="{0D108BD9-81ED-4DB2-BD59-A6C34878D82A}">
                    <a16:rowId xmlns:a16="http://schemas.microsoft.com/office/drawing/2014/main" val="10002"/>
                  </a:ext>
                </a:extLst>
              </a:tr>
              <a:tr h="218967">
                <a:tc>
                  <a:txBody>
                    <a:bodyPr/>
                    <a:lstStyle/>
                    <a:p>
                      <a:pPr algn="ctr" rtl="0" fontAlgn="ctr">
                        <a:spcBef>
                          <a:spcPts val="0"/>
                        </a:spcBef>
                        <a:spcAft>
                          <a:spcPts val="0"/>
                        </a:spcAft>
                      </a:pPr>
                      <a:r>
                        <a:rPr lang="en-US" sz="1100" b="0" i="0" u="none" strike="noStrike">
                          <a:solidFill>
                            <a:srgbClr val="000000"/>
                          </a:solidFill>
                          <a:effectLst/>
                          <a:latin typeface="Garamond" charset="0"/>
                          <a:ea typeface="Garamond" charset="0"/>
                          <a:cs typeface="Garamond" charset="0"/>
                        </a:rPr>
                        <a:t>RNN</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Garamond" charset="0"/>
                          <a:ea typeface="Garamond" charset="0"/>
                          <a:cs typeface="Garamond" charset="0"/>
                        </a:rPr>
                        <a:t>GLoVE</a:t>
                      </a:r>
                      <a:r>
                        <a:rPr lang="en-US" sz="1100" b="1" i="0" u="none" strike="noStrike" baseline="30000">
                          <a:solidFill>
                            <a:srgbClr val="1A9988"/>
                          </a:solidFill>
                          <a:effectLst/>
                          <a:latin typeface="Garamond" charset="0"/>
                          <a:ea typeface="Garamond" charset="0"/>
                          <a:cs typeface="Garamond" charset="0"/>
                        </a:rPr>
                        <a:t>2</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0.900</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0.397</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0.811</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0.853</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0" i="0" u="none" strike="noStrike" dirty="0">
                          <a:solidFill>
                            <a:srgbClr val="000000"/>
                          </a:solidFill>
                          <a:effectLst/>
                          <a:latin typeface="Garamond" charset="0"/>
                          <a:ea typeface="Garamond" charset="0"/>
                          <a:cs typeface="Garamond" charset="0"/>
                        </a:rPr>
                        <a:t>0.928</a:t>
                      </a:r>
                      <a:endParaRPr lang="nb-NO"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0.457</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0.712</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222222"/>
                          </a:solidFill>
                          <a:effectLst/>
                          <a:latin typeface="Garamond" charset="0"/>
                          <a:ea typeface="Garamond" charset="0"/>
                          <a:cs typeface="Garamond" charset="0"/>
                        </a:rPr>
                        <a:t>0.852</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0.914</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0.425</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0.758</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dirty="0">
                          <a:solidFill>
                            <a:srgbClr val="1A9988"/>
                          </a:solidFill>
                          <a:effectLst/>
                          <a:latin typeface="Garamond" charset="0"/>
                          <a:ea typeface="Garamond" charset="0"/>
                          <a:cs typeface="Garamond" charset="0"/>
                        </a:rPr>
                        <a:t>0.851</a:t>
                      </a:r>
                      <a:endParaRPr lang="nb-NO"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0" name="Rectangle 9"/>
          <p:cNvSpPr/>
          <p:nvPr/>
        </p:nvSpPr>
        <p:spPr>
          <a:xfrm>
            <a:off x="138198" y="3054697"/>
            <a:ext cx="8866414" cy="1815882"/>
          </a:xfrm>
          <a:prstGeom prst="rect">
            <a:avLst/>
          </a:prstGeom>
        </p:spPr>
        <p:txBody>
          <a:bodyPr wrap="square">
            <a:spAutoFit/>
          </a:bodyPr>
          <a:lstStyle/>
          <a:p>
            <a:r>
              <a:rPr lang="en-US" sz="1600" dirty="0">
                <a:latin typeface="Garamond" panose="02020404030301010803" pitchFamily="18" charset="0"/>
              </a:rPr>
              <a:t>P: Precision  |  R: Recall  |  F: F1-Score</a:t>
            </a:r>
          </a:p>
          <a:p>
            <a:r>
              <a:rPr lang="en-US" sz="1600" dirty="0">
                <a:latin typeface="Garamond" panose="02020404030301010803" pitchFamily="18" charset="0"/>
              </a:rPr>
              <a:t>*: Average (AVG) is weighted based on the distribution of the number of labels in each class.</a:t>
            </a:r>
          </a:p>
          <a:p>
            <a:endParaRPr lang="en-US" sz="1600" dirty="0">
              <a:latin typeface="Garamond" panose="02020404030301010803" pitchFamily="18" charset="0"/>
            </a:endParaRPr>
          </a:p>
          <a:p>
            <a:r>
              <a:rPr lang="en-US" sz="1600" dirty="0">
                <a:latin typeface="Garamond" panose="02020404030301010803" pitchFamily="18" charset="0"/>
              </a:rPr>
              <a:t>1:  Pre-trained vectors trained on part of Google News dataset (about 100 billion words). The model contains 300-dimensional vectors for 3 million words and phrases. </a:t>
            </a:r>
            <a:r>
              <a:rPr lang="en-US" sz="1600" dirty="0">
                <a:latin typeface="Garamond" panose="02020404030301010803" pitchFamily="18" charset="0"/>
                <a:hlinkClick r:id="rId2"/>
              </a:rPr>
              <a:t>https://code.google.com/archive/p/word2vec/</a:t>
            </a:r>
            <a:endParaRPr lang="en-US" sz="1600" dirty="0">
              <a:latin typeface="Garamond" panose="02020404030301010803" pitchFamily="18" charset="0"/>
            </a:endParaRPr>
          </a:p>
          <a:p>
            <a:r>
              <a:rPr lang="en-US" sz="1600" dirty="0">
                <a:latin typeface="Garamond" panose="02020404030301010803" pitchFamily="18" charset="0"/>
              </a:rPr>
              <a:t>2:  Global Vectors for Word Representation using The Common Crawl corpus which contains petabytes of data collected over the last 7 years. </a:t>
            </a:r>
            <a:r>
              <a:rPr lang="en-US" sz="1600" dirty="0">
                <a:latin typeface="Garamond" panose="02020404030301010803" pitchFamily="18" charset="0"/>
                <a:hlinkClick r:id="rId3"/>
              </a:rPr>
              <a:t>https://nlp.stanford.edu/projects/glove/</a:t>
            </a:r>
            <a:endParaRPr lang="en-US" sz="1600" dirty="0">
              <a:latin typeface="Garamond" panose="02020404030301010803" pitchFamily="18" charset="0"/>
            </a:endParaRPr>
          </a:p>
        </p:txBody>
      </p:sp>
      <p:sp>
        <p:nvSpPr>
          <p:cNvPr id="9" name="Slide Number Placeholder 3">
            <a:extLst>
              <a:ext uri="{FF2B5EF4-FFF2-40B4-BE49-F238E27FC236}">
                <a16:creationId xmlns:a16="http://schemas.microsoft.com/office/drawing/2014/main" id="{F69996F1-D27E-9348-8A47-C762AAA1C5D2}"/>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fld id="{30DB7900-D72E-4025-AF90-97BD6DF59E7D}" type="slidenum">
              <a:rPr lang="en-US" smtClean="0"/>
              <a:pPr/>
              <a:t>7</a:t>
            </a:fld>
            <a:endParaRPr lang="en-US" dirty="0"/>
          </a:p>
        </p:txBody>
      </p:sp>
    </p:spTree>
    <p:extLst>
      <p:ext uri="{BB962C8B-B14F-4D97-AF65-F5344CB8AC3E}">
        <p14:creationId xmlns:p14="http://schemas.microsoft.com/office/powerpoint/2010/main" val="24996723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0DB7900-D72E-4025-AF90-97BD6DF59E7D}" type="slidenum">
              <a:rPr lang="en-US" smtClean="0"/>
              <a:pPr/>
              <a:t>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96" y="510890"/>
            <a:ext cx="8037903" cy="4224154"/>
          </a:xfrm>
          <a:prstGeom prst="rect">
            <a:avLst/>
          </a:prstGeom>
        </p:spPr>
      </p:pic>
    </p:spTree>
    <p:extLst>
      <p:ext uri="{BB962C8B-B14F-4D97-AF65-F5344CB8AC3E}">
        <p14:creationId xmlns:p14="http://schemas.microsoft.com/office/powerpoint/2010/main" val="22158292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0DB7900-D72E-4025-AF90-97BD6DF59E7D}" type="slidenum">
              <a:rPr lang="en-US" smtClean="0"/>
              <a:pPr/>
              <a:t>9</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43" y="653143"/>
            <a:ext cx="8701399" cy="3728852"/>
          </a:xfrm>
          <a:prstGeom prst="rect">
            <a:avLst/>
          </a:prstGeom>
        </p:spPr>
      </p:pic>
    </p:spTree>
    <p:extLst>
      <p:ext uri="{BB962C8B-B14F-4D97-AF65-F5344CB8AC3E}">
        <p14:creationId xmlns:p14="http://schemas.microsoft.com/office/powerpoint/2010/main" val="19314254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Data Analytics for Computational Journalism">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7DA61BCD4B7547AE8D10765BD0CE8E" ma:contentTypeVersion="0" ma:contentTypeDescription="Create a new document." ma:contentTypeScope="" ma:versionID="55b87418d99f100b3d29bdf3b873baf7">
  <xsd:schema xmlns:xsd="http://www.w3.org/2001/XMLSchema" xmlns:xs="http://www.w3.org/2001/XMLSchema" xmlns:p="http://schemas.microsoft.com/office/2006/metadata/properties" xmlns:ns2="efcf9526-8f58-4668-98d8-2ea05232c146" targetNamespace="http://schemas.microsoft.com/office/2006/metadata/properties" ma:root="true" ma:fieldsID="e60aa810e7516a17d986a3607e10a8a5" ns2:_="">
    <xsd:import namespace="efcf9526-8f58-4668-98d8-2ea05232c146"/>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cf9526-8f58-4668-98d8-2ea05232c146"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efcf9526-8f58-4668-98d8-2ea05232c146">F7FTNZDPCCWN-1787-27</_dlc_DocId>
    <_dlc_DocIdUrl xmlns="efcf9526-8f58-4668-98d8-2ea05232c146">
      <Url>http://edweb/retail/edretail/TeamSites/Corp/WWRS/Workstreams/VM/_layouts/DocIdRedir.aspx?ID=F7FTNZDPCCWN-1787-27</Url>
      <Description>F7FTNZDPCCWN-1787-27</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40AFE3-F9F3-497F-A4C5-ED17B81B07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cf9526-8f58-4668-98d8-2ea05232c1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ECADBA-ED53-4B09-9B9E-9372BF1CBDCF}">
  <ds:schemaRefs>
    <ds:schemaRef ds:uri="http://schemas.microsoft.com/sharepoint/event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purl.org/dc/terms/"/>
    <ds:schemaRef ds:uri="http://schemas.microsoft.com/office/2006/metadata/propertie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efcf9526-8f58-4668-98d8-2ea05232c146"/>
    <ds:schemaRef ds:uri="http://www.w3.org/XML/1998/namespace"/>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Data Analytics for Computational Journalism</Template>
  <TotalTime>16418</TotalTime>
  <Words>379</Words>
  <Application>Microsoft Macintosh PowerPoint</Application>
  <PresentationFormat>On-screen Show (16:9)</PresentationFormat>
  <Paragraphs>107</Paragraphs>
  <Slides>15</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Segoe UI</vt:lpstr>
      <vt:lpstr>Arial</vt:lpstr>
      <vt:lpstr>Courier New</vt:lpstr>
      <vt:lpstr>Garamond</vt:lpstr>
      <vt:lpstr>Wingdings</vt:lpstr>
      <vt:lpstr>Data Analytics for Computational Journalism</vt:lpstr>
      <vt:lpstr>PowerPoint Presentation</vt:lpstr>
      <vt:lpstr>The First-ever End-to-end Fact-checking System</vt:lpstr>
      <vt:lpstr>PowerPoint Presentation</vt:lpstr>
      <vt:lpstr>PowerPoint Presentation</vt:lpstr>
      <vt:lpstr>PowerPoint Presentation</vt:lpstr>
      <vt:lpstr>Ongoing work</vt:lpstr>
      <vt:lpstr>Classification Accuracy [IJCNN18]</vt:lpstr>
      <vt:lpstr>PowerPoint Presentation</vt:lpstr>
      <vt:lpstr>PowerPoint Presentation</vt:lpstr>
      <vt:lpstr>FrameNet</vt:lpstr>
      <vt:lpstr>An Example Frame: Vote</vt:lpstr>
      <vt:lpstr>An Example Frame: Vote (cont.)</vt:lpstr>
      <vt:lpstr>An Example Frame: Vote (cont.)</vt:lpstr>
      <vt:lpstr>ClaimPortal: Monitoring, Search, Analytics of Factual Claims in Social Media</vt:lpstr>
      <vt:lpstr>Botminator? Talking Cricket? (Hint: The Adventures of Pinocchio)</vt:lpstr>
    </vt:vector>
  </TitlesOfParts>
  <Manager>&lt;Content Manager Name Here&gt;</Manager>
  <Company>The University of Texas at Arlington</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Chengkai Li</dc:creator>
  <cp:keywords>&lt;Any Related Keywords&gt;</cp:keywords>
  <dc:description>Template: Saku Uchikawa, Microsoft Corporation
Formatting:
Event Date: 
Event Location: 
Audience Type: Internal</dc:description>
  <cp:lastModifiedBy>Li, Chengkai</cp:lastModifiedBy>
  <cp:revision>838</cp:revision>
  <cp:lastPrinted>2017-09-08T10:18:07Z</cp:lastPrinted>
  <dcterms:created xsi:type="dcterms:W3CDTF">2013-05-03T04:52:11Z</dcterms:created>
  <dcterms:modified xsi:type="dcterms:W3CDTF">2018-03-29T14:11:54Z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0x010100A07DA61BCD4B7547AE8D10765BD0CE8E</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_dlc_DocIdItemGuid">
    <vt:lpwstr>d884eee4-06e6-490a-983b-432b80396b86</vt:lpwstr>
  </property>
</Properties>
</file>